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6858000" cy="9144000" type="screen4x3"/>
  <p:notesSz cx="7099300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25" d="100"/>
          <a:sy n="125" d="100"/>
        </p:scale>
        <p:origin x="-474" y="25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36DE6-F32A-41D0-A391-7AD5ECDC1FC6}" type="datetimeFigureOut">
              <a:rPr lang="ru-RU" smtClean="0"/>
              <a:pPr/>
              <a:t>01.11.2011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68350"/>
            <a:ext cx="287655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1D67C-D911-4F31-88CB-BBF507208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1D67C-D911-4F31-88CB-BBF507208538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BA11-1258-485C-B986-5D8D9C545FC6}" type="datetimeFigureOut">
              <a:rPr lang="ru-RU" smtClean="0"/>
              <a:pPr/>
              <a:t>01.11.2011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378E2-BEEC-415D-B745-F3A7441E00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BA11-1258-485C-B986-5D8D9C545FC6}" type="datetimeFigureOut">
              <a:rPr lang="ru-RU" smtClean="0"/>
              <a:pPr/>
              <a:t>01.11.2011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378E2-BEEC-415D-B745-F3A7441E00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BA11-1258-485C-B986-5D8D9C545FC6}" type="datetimeFigureOut">
              <a:rPr lang="ru-RU" smtClean="0"/>
              <a:pPr/>
              <a:t>01.11.2011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378E2-BEEC-415D-B745-F3A7441E00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BA11-1258-485C-B986-5D8D9C545FC6}" type="datetimeFigureOut">
              <a:rPr lang="ru-RU" smtClean="0"/>
              <a:pPr/>
              <a:t>01.11.2011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378E2-BEEC-415D-B745-F3A7441E00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BA11-1258-485C-B986-5D8D9C545FC6}" type="datetimeFigureOut">
              <a:rPr lang="ru-RU" smtClean="0"/>
              <a:pPr/>
              <a:t>01.11.2011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378E2-BEEC-415D-B745-F3A7441E00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BA11-1258-485C-B986-5D8D9C545FC6}" type="datetimeFigureOut">
              <a:rPr lang="ru-RU" smtClean="0"/>
              <a:pPr/>
              <a:t>01.11.2011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378E2-BEEC-415D-B745-F3A7441E00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BA11-1258-485C-B986-5D8D9C545FC6}" type="datetimeFigureOut">
              <a:rPr lang="ru-RU" smtClean="0"/>
              <a:pPr/>
              <a:t>01.11.2011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378E2-BEEC-415D-B745-F3A7441E00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BA11-1258-485C-B986-5D8D9C545FC6}" type="datetimeFigureOut">
              <a:rPr lang="ru-RU" smtClean="0"/>
              <a:pPr/>
              <a:t>01.11.2011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378E2-BEEC-415D-B745-F3A7441E00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BA11-1258-485C-B986-5D8D9C545FC6}" type="datetimeFigureOut">
              <a:rPr lang="ru-RU" smtClean="0"/>
              <a:pPr/>
              <a:t>01.11.2011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378E2-BEEC-415D-B745-F3A7441E00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BA11-1258-485C-B986-5D8D9C545FC6}" type="datetimeFigureOut">
              <a:rPr lang="ru-RU" smtClean="0"/>
              <a:pPr/>
              <a:t>01.11.2011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378E2-BEEC-415D-B745-F3A7441E00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BA11-1258-485C-B986-5D8D9C545FC6}" type="datetimeFigureOut">
              <a:rPr lang="ru-RU" smtClean="0"/>
              <a:pPr/>
              <a:t>01.11.2011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378E2-BEEC-415D-B745-F3A7441E00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9BA11-1258-485C-B986-5D8D9C545FC6}" type="datetimeFigureOut">
              <a:rPr lang="ru-RU" smtClean="0"/>
              <a:pPr/>
              <a:t>01.11.2011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378E2-BEEC-415D-B745-F3A7441E00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ientcap.uz/" TargetMode="External"/><Relationship Id="rId2" Type="http://schemas.openxmlformats.org/officeDocument/2006/relationships/hyperlink" Target="mailto:info@orientcap.uz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bbd@albatros.uz" TargetMode="External"/><Relationship Id="rId4" Type="http://schemas.openxmlformats.org/officeDocument/2006/relationships/hyperlink" Target="http://www.bbd.u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0240" y="714348"/>
            <a:ext cx="2343146" cy="302671"/>
          </a:xfrm>
        </p:spPr>
        <p:txBody>
          <a:bodyPr>
            <a:normAutofit fontScale="90000"/>
          </a:bodyPr>
          <a:lstStyle/>
          <a:p>
            <a:r>
              <a:rPr lang="ru-RU" sz="1400" b="1" dirty="0" smtClean="0"/>
              <a:t/>
            </a:r>
            <a:br>
              <a:rPr lang="ru-RU" sz="1400" b="1" dirty="0" smtClean="0"/>
            </a:br>
            <a:r>
              <a:rPr lang="ru-RU" sz="1600" b="1" dirty="0" smtClean="0"/>
              <a:t>1 Ноября </a:t>
            </a:r>
            <a:r>
              <a:rPr lang="ru-RU" sz="1600" b="1" dirty="0" smtClean="0"/>
              <a:t>2011</a:t>
            </a:r>
            <a:r>
              <a:rPr lang="ru-RU" sz="1600" b="1" dirty="0" smtClean="0">
                <a:solidFill>
                  <a:schemeClr val="bg1"/>
                </a:solidFill>
              </a:rPr>
              <a:t/>
            </a:r>
            <a:br>
              <a:rPr lang="ru-RU" sz="1600" b="1" dirty="0" smtClean="0">
                <a:solidFill>
                  <a:schemeClr val="bg1"/>
                </a:solidFill>
              </a:rPr>
            </a:br>
            <a:endParaRPr lang="ru-RU" sz="16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429132" y="1285852"/>
          <a:ext cx="2357454" cy="2476500"/>
        </p:xfrm>
        <a:graphic>
          <a:graphicData uri="http://schemas.openxmlformats.org/drawingml/2006/table">
            <a:tbl>
              <a:tblPr/>
              <a:tblGrid>
                <a:gridCol w="722755"/>
                <a:gridCol w="325887"/>
                <a:gridCol w="440906"/>
                <a:gridCol w="479245"/>
                <a:gridCol w="388661"/>
              </a:tblGrid>
              <a:tr h="190500">
                <a:tc gridSpan="5">
                  <a:txBody>
                    <a:bodyPr/>
                    <a:lstStyle/>
                    <a:p>
                      <a:pPr algn="r" fontAlgn="b"/>
                      <a:r>
                        <a:rPr lang="ru-RU" sz="800" b="0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Индексы фондовых рынков</a:t>
                      </a:r>
                      <a:endParaRPr lang="ru-RU" sz="800" b="0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1-</a:t>
                      </a:r>
                      <a:r>
                        <a:rPr lang="ru-RU" sz="8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Ноября-2011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Значение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∆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% ∆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DJIA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▼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11,955.00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-276.10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-2.26</a:t>
                      </a:r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S&amp;P 500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▼</a:t>
                      </a:r>
                      <a:endParaRPr lang="ru-RU" sz="800" b="0" i="0" u="none" strike="noStrike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1,2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53.30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-31.79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-2.47%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NASDAQ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▼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2,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684.41</a:t>
                      </a:r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-25.74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-1.93%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FTSE 100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▼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5,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382.27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-161.95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-2.92%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NIKKEI 225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▼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8,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835.52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-152.87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-1.70%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Rus. MICEX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▼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</a:t>
                      </a:r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,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459.13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-39.47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-2.63%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Rus. RTS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▼</a:t>
                      </a:r>
                      <a:endParaRPr lang="ru-RU" sz="800" b="0" i="0" u="none" strike="noStrike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9,867.89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-323.54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-3.17%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err="1" smtClean="0">
                          <a:solidFill>
                            <a:schemeClr val="bg1"/>
                          </a:solidFill>
                          <a:latin typeface="Calibri"/>
                        </a:rPr>
                        <a:t>Ukr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. Eq. Index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▼</a:t>
                      </a:r>
                      <a:endParaRPr lang="ru-RU" sz="800" b="0" i="0" u="none" strike="noStrike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1,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387.51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-60.95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-4.21%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Kazak. KASE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▼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1,1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46.28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-34.83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-2.95%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Uzbek. TASIX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▼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94 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                  -   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gridSpan="5">
                  <a:txBody>
                    <a:bodyPr/>
                    <a:lstStyle/>
                    <a:p>
                      <a:pPr algn="r" fontAlgn="b"/>
                      <a:r>
                        <a:rPr lang="ru-RU" sz="800" b="0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Источник: </a:t>
                      </a:r>
                      <a:r>
                        <a:rPr lang="en-US" sz="800" b="0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Bloomberg (</a:t>
                      </a:r>
                      <a:r>
                        <a:rPr lang="en-US" sz="800" b="0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16.41Tashkent </a:t>
                      </a:r>
                      <a:r>
                        <a:rPr lang="en-US" sz="800" b="0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time)</a:t>
                      </a:r>
                      <a:endParaRPr lang="en-US" sz="800" b="0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357694" y="4369129"/>
          <a:ext cx="2442181" cy="1845945"/>
        </p:xfrm>
        <a:graphic>
          <a:graphicData uri="http://schemas.openxmlformats.org/drawingml/2006/table">
            <a:tbl>
              <a:tblPr/>
              <a:tblGrid>
                <a:gridCol w="1254125"/>
                <a:gridCol w="172056"/>
                <a:gridCol w="419100"/>
                <a:gridCol w="273050"/>
                <a:gridCol w="323850"/>
              </a:tblGrid>
              <a:tr h="190500">
                <a:tc gridSpan="5">
                  <a:txBody>
                    <a:bodyPr/>
                    <a:lstStyle/>
                    <a:p>
                      <a:pPr algn="r" fontAlgn="b"/>
                      <a:r>
                        <a:rPr lang="ru-RU" sz="800" b="0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Индексы товарных фьючерсов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1-Ноября-2011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Value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Calibri"/>
                        </a:rPr>
                        <a:t>∆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Calibri"/>
                        </a:rPr>
                        <a:t>% ∆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Oil Brent Crude </a:t>
                      </a:r>
                      <a:r>
                        <a:rPr lang="en-US" sz="800" b="0" i="0" u="none" strike="noStrike" dirty="0" err="1">
                          <a:solidFill>
                            <a:schemeClr val="bg1"/>
                          </a:solidFill>
                          <a:latin typeface="Calibri"/>
                        </a:rPr>
                        <a:t>Futr</a:t>
                      </a:r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(USD/bbl)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▼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10</a:t>
                      </a:r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7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.</a:t>
                      </a:r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7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30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-1,83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-1,67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Oil WTI Crude </a:t>
                      </a:r>
                      <a:r>
                        <a:rPr lang="en-US" sz="800" b="0" i="0" u="none" strike="noStrike" dirty="0" err="1">
                          <a:solidFill>
                            <a:schemeClr val="bg1"/>
                          </a:solidFill>
                          <a:latin typeface="Calibri"/>
                        </a:rPr>
                        <a:t>Futr</a:t>
                      </a:r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(USD/bbl)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▼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92.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610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-0.71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-0.76%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Gas Natural </a:t>
                      </a:r>
                      <a:r>
                        <a:rPr lang="en-US" sz="800" b="0" i="0" u="none" strike="noStrike" dirty="0" err="1">
                          <a:solidFill>
                            <a:schemeClr val="bg1"/>
                          </a:solidFill>
                          <a:latin typeface="Calibri"/>
                        </a:rPr>
                        <a:t>Futr</a:t>
                      </a:r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(USD/</a:t>
                      </a:r>
                      <a:r>
                        <a:rPr lang="en-US" sz="700" b="0" i="0" u="none" strike="noStrike" dirty="0" err="1">
                          <a:solidFill>
                            <a:schemeClr val="bg1"/>
                          </a:solidFill>
                          <a:latin typeface="Calibri"/>
                        </a:rPr>
                        <a:t>MMBtu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)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▼</a:t>
                      </a:r>
                      <a:endParaRPr lang="ru-RU" sz="800" b="0" i="0" u="none" strike="noStrike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3,881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-0,05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-1,35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Cotton No.2 </a:t>
                      </a:r>
                      <a:r>
                        <a:rPr lang="en-US" sz="800" b="0" i="0" u="none" strike="noStrike" dirty="0" err="1">
                          <a:solidFill>
                            <a:schemeClr val="bg1"/>
                          </a:solidFill>
                          <a:latin typeface="Calibri"/>
                        </a:rPr>
                        <a:t>Futr</a:t>
                      </a:r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(USD/lb)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▼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101,870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-0,42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-0,41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Gold 100 oz </a:t>
                      </a:r>
                      <a:r>
                        <a:rPr lang="en-US" sz="800" b="0" i="0" u="none" strike="noStrike" dirty="0" err="1">
                          <a:solidFill>
                            <a:schemeClr val="bg1"/>
                          </a:solidFill>
                          <a:latin typeface="Calibri"/>
                        </a:rPr>
                        <a:t>Futr</a:t>
                      </a:r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(USD/t oz.)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▼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1,7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17</a:t>
                      </a:r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.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40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-21,8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-1,26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Silver </a:t>
                      </a:r>
                      <a:r>
                        <a:rPr lang="en-US" sz="800" b="0" i="0" u="none" strike="noStrike" dirty="0" err="1">
                          <a:solidFill>
                            <a:schemeClr val="bg1"/>
                          </a:solidFill>
                          <a:latin typeface="Calibri"/>
                        </a:rPr>
                        <a:t>Futr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(USD/t oz.)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▼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33,370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-0,98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2.</a:t>
                      </a:r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86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Copper </a:t>
                      </a:r>
                      <a:r>
                        <a:rPr lang="en-US" sz="800" b="0" i="0" u="none" strike="noStrike" dirty="0" err="1">
                          <a:solidFill>
                            <a:schemeClr val="bg1"/>
                          </a:solidFill>
                          <a:latin typeface="Calibri"/>
                        </a:rPr>
                        <a:t>Futr</a:t>
                      </a:r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(USD/lb)</a:t>
                      </a:r>
                      <a:endParaRPr lang="en-US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▼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349,650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-13,5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-3,73%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5">
                  <a:txBody>
                    <a:bodyPr/>
                    <a:lstStyle/>
                    <a:p>
                      <a:pPr algn="r" fontAlgn="b"/>
                      <a:r>
                        <a:rPr lang="ru-RU" sz="800" b="0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Источник: </a:t>
                      </a:r>
                      <a:r>
                        <a:rPr lang="en-US" sz="800" b="0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Bloomberg </a:t>
                      </a:r>
                      <a:r>
                        <a:rPr lang="en-US" sz="800" b="0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(</a:t>
                      </a:r>
                      <a:r>
                        <a:rPr lang="ru-RU" sz="800" b="0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16</a:t>
                      </a:r>
                      <a:r>
                        <a:rPr lang="en-US" sz="800" b="0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.</a:t>
                      </a:r>
                      <a:r>
                        <a:rPr lang="ru-RU" sz="800" b="0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56</a:t>
                      </a:r>
                      <a:r>
                        <a:rPr lang="en-US" sz="800" b="0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 </a:t>
                      </a:r>
                      <a:r>
                        <a:rPr lang="en-US" sz="800" b="0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Tashkent time)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72074" y="6858016"/>
          <a:ext cx="1504952" cy="1524000"/>
        </p:xfrm>
        <a:graphic>
          <a:graphicData uri="http://schemas.openxmlformats.org/drawingml/2006/table">
            <a:tbl>
              <a:tblPr/>
              <a:tblGrid>
                <a:gridCol w="752476"/>
                <a:gridCol w="752476"/>
              </a:tblGrid>
              <a:tr h="190500"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800" b="0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Курс валют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baseline="0" dirty="0" smtClean="0">
                          <a:solidFill>
                            <a:schemeClr val="bg1"/>
                          </a:solidFill>
                          <a:latin typeface="Calibri"/>
                        </a:rPr>
                        <a:t>1 Ноября </a:t>
                      </a:r>
                      <a:r>
                        <a:rPr lang="ru-RU" sz="800" b="1" i="0" u="none" strike="noStrike" baseline="0" dirty="0" smtClean="0">
                          <a:solidFill>
                            <a:schemeClr val="bg1"/>
                          </a:solidFill>
                          <a:latin typeface="Calibri"/>
                        </a:rPr>
                        <a:t>2011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UZS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USD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dirty="0" smtClean="0">
                          <a:solidFill>
                            <a:schemeClr val="bg1"/>
                          </a:solidFill>
                        </a:rPr>
                        <a:t>1765,53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EUR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dirty="0" smtClean="0">
                          <a:solidFill>
                            <a:schemeClr val="bg1"/>
                          </a:solidFill>
                        </a:rPr>
                        <a:t>2474,08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GBP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dirty="0" smtClean="0">
                          <a:solidFill>
                            <a:schemeClr val="bg1"/>
                          </a:solidFill>
                        </a:rPr>
                        <a:t>2822,38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JPY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dirty="0" smtClean="0">
                          <a:solidFill>
                            <a:schemeClr val="bg1"/>
                          </a:solidFill>
                        </a:rPr>
                        <a:t>222,95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chemeClr val="bg1"/>
                          </a:solidFill>
                          <a:latin typeface="Calibri"/>
                        </a:rPr>
                        <a:t>RUR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dirty="0" smtClean="0">
                          <a:solidFill>
                            <a:schemeClr val="bg1"/>
                          </a:solidFill>
                        </a:rPr>
                        <a:t>59,05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800" b="0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Источник: ЦБ </a:t>
                      </a:r>
                      <a:r>
                        <a:rPr lang="ru-RU" sz="800" b="0" i="1" u="none" strike="noStrike" dirty="0" err="1">
                          <a:solidFill>
                            <a:schemeClr val="bg1"/>
                          </a:solidFill>
                          <a:latin typeface="Calibri"/>
                        </a:rPr>
                        <a:t>Руз</a:t>
                      </a:r>
                      <a:endParaRPr lang="ru-RU" sz="800" b="0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500042" y="1285852"/>
            <a:ext cx="3714776" cy="714380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</a:rPr>
              <a:t>Обзор экономических новостей Узбекистана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2500298"/>
            <a:ext cx="37147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1000" dirty="0" smtClean="0"/>
              <a:t>      </a:t>
            </a:r>
            <a:r>
              <a:rPr lang="ru-RU" sz="1000" dirty="0" err="1" smtClean="0"/>
              <a:t>Western</a:t>
            </a:r>
            <a:r>
              <a:rPr lang="ru-RU" sz="1000" dirty="0" smtClean="0"/>
              <a:t> </a:t>
            </a:r>
            <a:r>
              <a:rPr lang="ru-RU" sz="1000" dirty="0" err="1" smtClean="0"/>
              <a:t>Union</a:t>
            </a:r>
            <a:r>
              <a:rPr lang="ru-RU" sz="1000" dirty="0" smtClean="0"/>
              <a:t> временно отменила плату за денежные переводы, отправляемые в Ван</a:t>
            </a:r>
          </a:p>
          <a:p>
            <a:pPr>
              <a:buFont typeface="Wingdings" pitchFamily="2" charset="2"/>
              <a:buChar char="ü"/>
            </a:pPr>
            <a:endParaRPr lang="en-US" sz="1000" dirty="0" smtClean="0"/>
          </a:p>
          <a:p>
            <a:pPr>
              <a:buFont typeface="Wingdings" pitchFamily="2" charset="2"/>
              <a:buChar char="ü"/>
            </a:pPr>
            <a:r>
              <a:rPr lang="en-US" sz="1000" dirty="0" smtClean="0"/>
              <a:t>      </a:t>
            </a:r>
            <a:r>
              <a:rPr lang="ru-RU" sz="1000" dirty="0" smtClean="0"/>
              <a:t>ЧОАКБ «</a:t>
            </a:r>
            <a:r>
              <a:rPr lang="ru-RU" sz="1000" dirty="0" err="1" smtClean="0"/>
              <a:t>Амирбанк</a:t>
            </a:r>
            <a:r>
              <a:rPr lang="ru-RU" sz="1000" dirty="0" smtClean="0"/>
              <a:t>» присвоены рейтинги «ССС/С», прогноз — «Позитивный</a:t>
            </a:r>
            <a:r>
              <a:rPr lang="ru-RU" sz="1000" dirty="0" smtClean="0"/>
              <a:t>»</a:t>
            </a:r>
            <a:endParaRPr lang="en-US" sz="1000" dirty="0" smtClean="0"/>
          </a:p>
          <a:p>
            <a:endParaRPr lang="en-US" sz="1000" dirty="0" smtClean="0"/>
          </a:p>
          <a:p>
            <a:pPr algn="just"/>
            <a:endParaRPr lang="en-US" sz="1000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500042" y="3428992"/>
            <a:ext cx="3429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000" dirty="0" smtClean="0"/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52442" y="3581392"/>
            <a:ext cx="3429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0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000240" y="714348"/>
            <a:ext cx="2343146" cy="3026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endParaRPr lang="en-US" sz="1200" b="1" dirty="0" smtClean="0"/>
          </a:p>
          <a:p>
            <a:pPr lvl="0" algn="ctr">
              <a:spcBef>
                <a:spcPct val="0"/>
              </a:spcBef>
              <a:defRPr/>
            </a:pPr>
            <a:r>
              <a:rPr lang="ru-RU" sz="1400" b="1" dirty="0" smtClean="0"/>
              <a:t>1 Ноября </a:t>
            </a:r>
            <a:r>
              <a:rPr lang="ru-RU" sz="1400" b="1" dirty="0" smtClean="0"/>
              <a:t>2011</a:t>
            </a:r>
            <a:r>
              <a:rPr lang="ru-RU" sz="1400" b="1" dirty="0" smtClean="0">
                <a:solidFill>
                  <a:schemeClr val="bg1"/>
                </a:solidFill>
              </a:rPr>
              <a:t/>
            </a:r>
            <a:br>
              <a:rPr lang="ru-RU" sz="1400" b="1" dirty="0" smtClean="0">
                <a:solidFill>
                  <a:schemeClr val="bg1"/>
                </a:solidFill>
              </a:rPr>
            </a:br>
            <a:r>
              <a:rPr lang="ru-RU" sz="1200" b="1" dirty="0" smtClean="0">
                <a:latin typeface="+mj-lt"/>
                <a:ea typeface="+mj-ea"/>
                <a:cs typeface="+mj-cs"/>
              </a:rPr>
              <a:t>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429132" y="1285852"/>
          <a:ext cx="2322513" cy="2190750"/>
        </p:xfrm>
        <a:graphic>
          <a:graphicData uri="http://schemas.openxmlformats.org/drawingml/2006/table">
            <a:tbl>
              <a:tblPr/>
              <a:tblGrid>
                <a:gridCol w="1157288"/>
                <a:gridCol w="381000"/>
                <a:gridCol w="403225"/>
                <a:gridCol w="381000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Макро Узбекистан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2009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2010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2011*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ВВП</a:t>
                      </a:r>
                      <a:r>
                        <a:rPr lang="ru-RU" sz="7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(</a:t>
                      </a:r>
                      <a:r>
                        <a:rPr lang="ru-RU" sz="700" b="0" i="0" u="none" strike="noStrike" dirty="0" err="1">
                          <a:solidFill>
                            <a:schemeClr val="bg1"/>
                          </a:solidFill>
                          <a:latin typeface="Calibri"/>
                        </a:rPr>
                        <a:t>млрд</a:t>
                      </a:r>
                      <a:r>
                        <a:rPr lang="ru-RU" sz="7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$)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29.9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38.7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47.6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Рост ВВП, 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8.5%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8%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Индекс </a:t>
                      </a:r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CPI 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(</a:t>
                      </a:r>
                      <a:r>
                        <a:rPr lang="ru-RU" sz="7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ср.годовой)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7.4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7.3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7.2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Внешнеторговое сальдо </a:t>
                      </a:r>
                      <a:r>
                        <a:rPr lang="ru-RU" sz="7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(</a:t>
                      </a:r>
                      <a:r>
                        <a:rPr lang="ru-RU" sz="700" b="0" i="0" u="none" strike="noStrike" dirty="0" err="1" smtClean="0">
                          <a:solidFill>
                            <a:schemeClr val="bg1"/>
                          </a:solidFill>
                          <a:latin typeface="Calibri"/>
                        </a:rPr>
                        <a:t>млрд</a:t>
                      </a:r>
                      <a:r>
                        <a:rPr lang="ru-RU" sz="7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 </a:t>
                      </a:r>
                      <a:r>
                        <a:rPr lang="ru-RU" sz="7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$)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2.333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4.245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4.665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Внешнеторговое</a:t>
                      </a:r>
                      <a:r>
                        <a:rPr lang="ru-RU" sz="800" b="0" i="0" u="none" strike="noStrike" baseline="0" dirty="0" smtClean="0">
                          <a:solidFill>
                            <a:schemeClr val="bg1"/>
                          </a:solidFill>
                          <a:latin typeface="Calibri"/>
                        </a:rPr>
                        <a:t> сальдо </a:t>
                      </a:r>
                      <a:r>
                        <a:rPr lang="ru-RU" sz="7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(% </a:t>
                      </a:r>
                      <a:r>
                        <a:rPr lang="ru-RU" sz="7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от ВВП)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7.8%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10.97%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9.8%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Обменный курс </a:t>
                      </a:r>
                      <a:r>
                        <a:rPr lang="ru-RU" sz="7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(</a:t>
                      </a:r>
                      <a:r>
                        <a:rPr lang="ru-RU" sz="7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ср.г</a:t>
                      </a:r>
                      <a:r>
                        <a:rPr lang="en-US" sz="7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.</a:t>
                      </a:r>
                      <a:r>
                        <a:rPr lang="en-US" sz="700" b="0" i="0" u="none" strike="noStrike" dirty="0" err="1" smtClean="0">
                          <a:solidFill>
                            <a:schemeClr val="bg1"/>
                          </a:solidFill>
                          <a:latin typeface="Calibri"/>
                        </a:rPr>
                        <a:t>usd</a:t>
                      </a:r>
                      <a:r>
                        <a:rPr lang="ru-RU" sz="7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)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 1,469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</a:t>
                      </a:r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,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59</a:t>
                      </a:r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8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1,717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Ставка </a:t>
                      </a:r>
                      <a:r>
                        <a:rPr lang="ru-RU" sz="800" b="0" i="0" u="none" strike="noStrike" dirty="0" err="1">
                          <a:solidFill>
                            <a:schemeClr val="bg1"/>
                          </a:solidFill>
                          <a:latin typeface="Calibri"/>
                        </a:rPr>
                        <a:t>рефинанс</a:t>
                      </a:r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. ЦБ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14%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14%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12%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Calibri"/>
                        </a:rPr>
                        <a:t>Население, млн чел.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28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28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Calibri"/>
                        </a:rPr>
                        <a:t>Безработица, 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0.3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0.27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0.27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gridSpan="4">
                  <a:txBody>
                    <a:bodyPr/>
                    <a:lstStyle/>
                    <a:p>
                      <a:pPr algn="r" fontAlgn="b"/>
                      <a:r>
                        <a:rPr lang="ru-RU" sz="800" b="0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Источник: Госкомстат, IMF, *OCM прогнозы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D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42" y="1000100"/>
            <a:ext cx="3714776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/>
            <a:endParaRPr lang="en-GB" sz="1000" b="1" dirty="0" smtClean="0"/>
          </a:p>
          <a:p>
            <a:r>
              <a:rPr lang="ru-RU" sz="1000" b="1" dirty="0" err="1" smtClean="0"/>
              <a:t>Western</a:t>
            </a:r>
            <a:r>
              <a:rPr lang="ru-RU" sz="1000" b="1" dirty="0" smtClean="0"/>
              <a:t> </a:t>
            </a:r>
            <a:r>
              <a:rPr lang="ru-RU" sz="1000" b="1" dirty="0" err="1" smtClean="0"/>
              <a:t>Union</a:t>
            </a:r>
            <a:r>
              <a:rPr lang="ru-RU" sz="1000" b="1" dirty="0" smtClean="0"/>
              <a:t> временно отменила плату за денежные переводы, отправляемые в </a:t>
            </a:r>
            <a:r>
              <a:rPr lang="ru-RU" sz="1000" b="1" dirty="0" smtClean="0"/>
              <a:t>Ван</a:t>
            </a:r>
          </a:p>
          <a:p>
            <a:endParaRPr lang="en-US" sz="1000" b="1" dirty="0" smtClean="0"/>
          </a:p>
          <a:p>
            <a:r>
              <a:rPr lang="ru-RU" sz="1000" dirty="0" smtClean="0"/>
              <a:t>Компания </a:t>
            </a:r>
            <a:r>
              <a:rPr lang="ru-RU" sz="1000" dirty="0" err="1" smtClean="0"/>
              <a:t>Western</a:t>
            </a:r>
            <a:r>
              <a:rPr lang="ru-RU" sz="1000" dirty="0" smtClean="0"/>
              <a:t> </a:t>
            </a:r>
            <a:r>
              <a:rPr lang="ru-RU" sz="1000" dirty="0" err="1" smtClean="0"/>
              <a:t>Union</a:t>
            </a:r>
            <a:r>
              <a:rPr lang="ru-RU" sz="1000" dirty="0" smtClean="0"/>
              <a:t>, мировой лидер в области денежных переводов, в сотрудничестве со своими партнерами запустила акцию «Перевод без комиссии» для денежных переводов, отправленных в город Ван – зону землетрясения в Турции – из участвующих в акции пунктов обслуживания </a:t>
            </a:r>
            <a:r>
              <a:rPr lang="ru-RU" sz="1000" dirty="0" err="1" smtClean="0"/>
              <a:t>Western</a:t>
            </a:r>
            <a:r>
              <a:rPr lang="ru-RU" sz="1000" dirty="0" smtClean="0"/>
              <a:t> </a:t>
            </a:r>
            <a:r>
              <a:rPr lang="ru-RU" sz="1000" dirty="0" err="1" smtClean="0"/>
              <a:t>Union</a:t>
            </a:r>
            <a:r>
              <a:rPr lang="ru-RU" sz="1000" dirty="0" smtClean="0"/>
              <a:t> ® по всему миру</a:t>
            </a:r>
            <a:r>
              <a:rPr lang="ru-RU" sz="1000" dirty="0" smtClean="0"/>
              <a:t>.</a:t>
            </a:r>
          </a:p>
          <a:p>
            <a:endParaRPr lang="ru-RU" sz="1000" dirty="0" smtClean="0"/>
          </a:p>
          <a:p>
            <a:r>
              <a:rPr lang="ru-RU" sz="1000" dirty="0" smtClean="0"/>
              <a:t>Отправить </a:t>
            </a:r>
            <a:r>
              <a:rPr lang="ru-RU" sz="1000" dirty="0" smtClean="0"/>
              <a:t>перевод без комиссии в турецкий город Ван можно с 27 октября до 25 ноября 2011 года, при условии доступности пунктов обслуживания, соответствующей валюты и работы сервиса. </a:t>
            </a:r>
          </a:p>
          <a:p>
            <a:pPr algn="r"/>
            <a:endParaRPr lang="ru-RU" sz="1000" i="1" dirty="0" smtClean="0"/>
          </a:p>
          <a:p>
            <a:pPr algn="r"/>
            <a:r>
              <a:rPr lang="ru-RU" sz="1000" i="1" dirty="0" smtClean="0"/>
              <a:t>Источник</a:t>
            </a:r>
            <a:r>
              <a:rPr lang="en-GB" sz="1000" i="1" dirty="0" smtClean="0"/>
              <a:t>: </a:t>
            </a:r>
            <a:r>
              <a:rPr lang="en-US" sz="1000" i="1" dirty="0" smtClean="0"/>
              <a:t>UzDaily.com</a:t>
            </a:r>
            <a:r>
              <a:rPr lang="ru-RU" sz="1000" i="1" dirty="0" smtClean="0"/>
              <a:t> </a:t>
            </a:r>
            <a:endParaRPr lang="en-US" sz="1000" i="1" dirty="0" smtClean="0"/>
          </a:p>
          <a:p>
            <a:pPr algn="r"/>
            <a:endParaRPr lang="en-US" sz="1000" i="1" dirty="0" smtClean="0"/>
          </a:p>
          <a:p>
            <a:r>
              <a:rPr lang="ru-RU" sz="1000" b="1" dirty="0" smtClean="0"/>
              <a:t>ЧОАКБ «</a:t>
            </a:r>
            <a:r>
              <a:rPr lang="ru-RU" sz="1000" b="1" dirty="0" err="1" smtClean="0"/>
              <a:t>Амирбанк</a:t>
            </a:r>
            <a:r>
              <a:rPr lang="ru-RU" sz="1000" b="1" dirty="0" smtClean="0"/>
              <a:t>» присвоены рейтинги «ССС/С», прогноз — «Позитивный</a:t>
            </a:r>
            <a:r>
              <a:rPr lang="ru-RU" sz="1000" b="1" dirty="0" smtClean="0"/>
              <a:t>»</a:t>
            </a:r>
          </a:p>
          <a:p>
            <a:endParaRPr lang="en-US" sz="1000" b="1" dirty="0" smtClean="0"/>
          </a:p>
          <a:p>
            <a:pPr algn="just"/>
            <a:r>
              <a:rPr lang="ru-RU" sz="1000" dirty="0" smtClean="0"/>
              <a:t>Служба кредитных рейтингов </a:t>
            </a:r>
            <a:r>
              <a:rPr lang="ru-RU" sz="1000" dirty="0" err="1" smtClean="0"/>
              <a:t>Standard</a:t>
            </a:r>
            <a:r>
              <a:rPr lang="ru-RU" sz="1000" dirty="0" smtClean="0"/>
              <a:t> &amp; </a:t>
            </a:r>
            <a:r>
              <a:rPr lang="ru-RU" sz="1000" dirty="0" err="1" smtClean="0"/>
              <a:t>Poor’s</a:t>
            </a:r>
            <a:r>
              <a:rPr lang="ru-RU" sz="1000" dirty="0" smtClean="0"/>
              <a:t> присвоила Частному Открытому Акционерному Коммерческому Банку «</a:t>
            </a:r>
            <a:r>
              <a:rPr lang="ru-RU" sz="1000" dirty="0" err="1" smtClean="0"/>
              <a:t>Амирбанк</a:t>
            </a:r>
            <a:r>
              <a:rPr lang="ru-RU" sz="1000" dirty="0" smtClean="0"/>
              <a:t>» (</a:t>
            </a:r>
            <a:r>
              <a:rPr lang="ru-RU" sz="1000" dirty="0" err="1" smtClean="0"/>
              <a:t>Амирбанк</a:t>
            </a:r>
            <a:r>
              <a:rPr lang="ru-RU" sz="1000" dirty="0" smtClean="0"/>
              <a:t>), действующему в Республике Узбекистан, кредитные рейтинги контрагента — долгосрочный «ССС» и краткосрочный «С». Прогноз изменения рейтингов — «Позитивный</a:t>
            </a:r>
            <a:r>
              <a:rPr lang="ru-RU" sz="1000" dirty="0" smtClean="0"/>
              <a:t>».</a:t>
            </a:r>
          </a:p>
          <a:p>
            <a:pPr algn="just"/>
            <a:endParaRPr lang="ru-RU" sz="1000" dirty="0" smtClean="0"/>
          </a:p>
          <a:p>
            <a:r>
              <a:rPr lang="ru-RU" sz="1000" dirty="0" smtClean="0"/>
              <a:t>Рейтинги </a:t>
            </a:r>
            <a:r>
              <a:rPr lang="ru-RU" sz="1000" dirty="0" smtClean="0"/>
              <a:t>отражают слабую бизнес-позицию и небольшую долю рынка ЧОАКБ «</a:t>
            </a:r>
            <a:r>
              <a:rPr lang="ru-RU" sz="1000" dirty="0" err="1" smtClean="0"/>
              <a:t>Амирбанк</a:t>
            </a:r>
            <a:r>
              <a:rPr lang="ru-RU" sz="1000" dirty="0" smtClean="0"/>
              <a:t>» в банковской системе Узбекистана; уязвимость банка как небольшой финансовой организации, действующей в </a:t>
            </a:r>
            <a:r>
              <a:rPr lang="ru-RU" sz="1000" dirty="0" err="1" smtClean="0"/>
              <a:t>высокорискованной</a:t>
            </a:r>
            <a:r>
              <a:rPr lang="ru-RU" sz="1000" dirty="0" smtClean="0"/>
              <a:t> операционной среде, перед внешними факторами; высокую концентрацию баланса на отдельных контрагентах; недостаточную диверсификацию и незрелость кредитного портфеля, а также невысокие финансовые показатели, негативное влияние на которые оказывают отсутствие валютной лицензии и высокие операционные расходы.</a:t>
            </a:r>
          </a:p>
          <a:p>
            <a:pPr algn="r"/>
            <a:endParaRPr lang="ru-RU" sz="1000" i="1" dirty="0" smtClean="0"/>
          </a:p>
          <a:p>
            <a:pPr algn="r"/>
            <a:r>
              <a:rPr lang="ru-RU" sz="1000" i="1" dirty="0" smtClean="0"/>
              <a:t>Источник</a:t>
            </a:r>
            <a:r>
              <a:rPr lang="en-GB" sz="1000" i="1" dirty="0" smtClean="0"/>
              <a:t>: </a:t>
            </a:r>
            <a:r>
              <a:rPr lang="en-US" sz="1000" i="1" dirty="0" smtClean="0"/>
              <a:t>UzDaily.com</a:t>
            </a:r>
            <a:endParaRPr lang="ru-RU" sz="1000" i="1" dirty="0" smtClean="0"/>
          </a:p>
          <a:p>
            <a:pPr algn="r"/>
            <a:endParaRPr lang="ru-RU" sz="1000" i="1" dirty="0" smtClean="0"/>
          </a:p>
        </p:txBody>
      </p:sp>
      <p:sp>
        <p:nvSpPr>
          <p:cNvPr id="13" name="Прямоугольник 12"/>
          <p:cNvSpPr/>
          <p:nvPr/>
        </p:nvSpPr>
        <p:spPr>
          <a:xfrm>
            <a:off x="500042" y="3428992"/>
            <a:ext cx="3429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000" dirty="0" smtClean="0"/>
          </a:p>
          <a:p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00042" y="3214678"/>
            <a:ext cx="3429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1000" dirty="0" smtClean="0"/>
          </a:p>
          <a:p>
            <a:pPr algn="just"/>
            <a:endParaRPr lang="en-US" sz="1000" i="1" dirty="0" smtClean="0"/>
          </a:p>
          <a:p>
            <a:pPr algn="r"/>
            <a:r>
              <a:rPr lang="ru-RU" sz="1000" dirty="0" smtClean="0"/>
              <a:t/>
            </a:r>
            <a:br>
              <a:rPr lang="ru-RU" sz="1000" dirty="0" smtClean="0"/>
            </a:br>
            <a:endParaRPr lang="ru-RU" sz="1000" b="1" dirty="0" smtClean="0"/>
          </a:p>
          <a:p>
            <a:pPr algn="just"/>
            <a:endParaRPr lang="ru-RU" sz="1000" dirty="0" smtClean="0"/>
          </a:p>
          <a:p>
            <a:pPr algn="just"/>
            <a:endParaRPr lang="ru-RU" sz="1000" b="1" dirty="0" smtClean="0"/>
          </a:p>
          <a:p>
            <a:pPr algn="just"/>
            <a:endParaRPr lang="ru-RU" sz="1000" b="1" dirty="0" smtClean="0"/>
          </a:p>
          <a:p>
            <a:pPr algn="just"/>
            <a:endParaRPr lang="ru-RU" sz="1000" dirty="0" smtClean="0"/>
          </a:p>
          <a:p>
            <a:pPr algn="just"/>
            <a:endParaRPr lang="ru-RU" sz="1000" dirty="0" smtClean="0"/>
          </a:p>
          <a:p>
            <a:pPr algn="r"/>
            <a:endParaRPr lang="ru-RU" sz="1000" i="1" dirty="0" smtClean="0"/>
          </a:p>
          <a:p>
            <a:r>
              <a:rPr lang="ru-RU" sz="1000" dirty="0" smtClean="0"/>
              <a:t>                 </a:t>
            </a:r>
            <a:endParaRPr lang="ru-RU" sz="1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8604" y="1142976"/>
            <a:ext cx="385765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©Orient Capital Management LLC, 2009. </a:t>
            </a:r>
          </a:p>
          <a:p>
            <a:r>
              <a:rPr lang="en-US" sz="1200" b="1" dirty="0" smtClean="0"/>
              <a:t>All rights reserved.</a:t>
            </a:r>
            <a:endParaRPr lang="ru-RU" sz="1200" b="1" dirty="0" smtClean="0"/>
          </a:p>
          <a:p>
            <a:endParaRPr lang="ru-RU" sz="1200" b="1" dirty="0" smtClean="0"/>
          </a:p>
          <a:p>
            <a:r>
              <a:rPr lang="ru-RU" sz="1200" b="1" dirty="0" smtClean="0"/>
              <a:t>Ограничение ответственности.</a:t>
            </a:r>
          </a:p>
          <a:p>
            <a:r>
              <a:rPr lang="en-US" sz="1200" b="1" dirty="0" smtClean="0"/>
              <a:t> </a:t>
            </a:r>
            <a:endParaRPr lang="ru-RU" sz="1200" dirty="0" smtClean="0"/>
          </a:p>
          <a:p>
            <a:pPr algn="just"/>
            <a:r>
              <a:rPr lang="ru-RU" sz="1200" dirty="0" smtClean="0"/>
              <a:t>Информация, представленная в обзоре, основана на источниках, которые </a:t>
            </a:r>
            <a:r>
              <a:rPr lang="ru-RU" sz="1200" dirty="0" err="1" smtClean="0"/>
              <a:t>Orient</a:t>
            </a:r>
            <a:r>
              <a:rPr lang="ru-RU" sz="1200" dirty="0" smtClean="0"/>
              <a:t> </a:t>
            </a:r>
            <a:r>
              <a:rPr lang="ru-RU" sz="1200" dirty="0" err="1" smtClean="0"/>
              <a:t>Capital</a:t>
            </a:r>
            <a:r>
              <a:rPr lang="ru-RU" sz="1200" dirty="0" smtClean="0"/>
              <a:t> </a:t>
            </a:r>
            <a:r>
              <a:rPr lang="ru-RU" sz="1200" dirty="0" err="1" smtClean="0"/>
              <a:t>Management</a:t>
            </a:r>
            <a:r>
              <a:rPr lang="ru-RU" sz="1200" dirty="0" smtClean="0"/>
              <a:t> признает надежными, тем не менее, Компания не несет ответственности за ее достоверность и полноту. Информация, представленная в обзоре была собрана из следующих источников: средства массовой информации, Интернет ресурсы. Обзор не имеет отношения к инвестиционным целям или финансовой ситуации третьих лиц. Обзор представляется исключительно в информационных целях. Обзор подготовлен компанией </a:t>
            </a:r>
            <a:r>
              <a:rPr lang="ru-RU" sz="1200" dirty="0" err="1" smtClean="0"/>
              <a:t>Orient</a:t>
            </a:r>
            <a:r>
              <a:rPr lang="ru-RU" sz="1200" dirty="0" smtClean="0"/>
              <a:t> </a:t>
            </a:r>
            <a:r>
              <a:rPr lang="ru-RU" sz="1200" dirty="0" err="1" smtClean="0"/>
              <a:t>Capital</a:t>
            </a:r>
            <a:r>
              <a:rPr lang="ru-RU" sz="1200" dirty="0" smtClean="0"/>
              <a:t> </a:t>
            </a:r>
            <a:r>
              <a:rPr lang="ru-RU" sz="1200" dirty="0" err="1" smtClean="0"/>
              <a:t>Management</a:t>
            </a:r>
            <a:r>
              <a:rPr lang="ru-RU" sz="1200" dirty="0" smtClean="0"/>
              <a:t> для распространения среди профессиональных участников рынка, институциональных инвесторов и других заинтересованных лиц. </a:t>
            </a:r>
            <a:r>
              <a:rPr lang="en-US" sz="1200" dirty="0" smtClean="0"/>
              <a:t> </a:t>
            </a:r>
          </a:p>
          <a:p>
            <a:endParaRPr lang="en-US" sz="1200" dirty="0" smtClean="0"/>
          </a:p>
          <a:p>
            <a:endParaRPr lang="ru-RU" sz="1200" dirty="0" smtClean="0"/>
          </a:p>
          <a:p>
            <a:r>
              <a:rPr lang="ru-RU" sz="1200" b="1" dirty="0" smtClean="0"/>
              <a:t>Контактная информация</a:t>
            </a:r>
            <a:r>
              <a:rPr lang="en-US" sz="1200" b="1" dirty="0" smtClean="0"/>
              <a:t>:</a:t>
            </a:r>
            <a:endParaRPr lang="ru-RU" sz="1200" dirty="0" smtClean="0"/>
          </a:p>
          <a:p>
            <a:r>
              <a:rPr lang="en-US" sz="1200" dirty="0" smtClean="0"/>
              <a:t> </a:t>
            </a:r>
            <a:endParaRPr lang="ru-RU" sz="1200" dirty="0" smtClean="0"/>
          </a:p>
          <a:p>
            <a:r>
              <a:rPr lang="ru-RU" sz="1200" dirty="0" smtClean="0"/>
              <a:t>20, ул. </a:t>
            </a:r>
            <a:r>
              <a:rPr lang="ru-RU" sz="1200" dirty="0" err="1" smtClean="0"/>
              <a:t>Каландар</a:t>
            </a:r>
            <a:r>
              <a:rPr lang="ru-RU" sz="1200" dirty="0" smtClean="0"/>
              <a:t>, </a:t>
            </a:r>
            <a:r>
              <a:rPr lang="ru-RU" sz="1200" dirty="0" err="1" smtClean="0"/>
              <a:t>Мирзо-Улугбекский</a:t>
            </a:r>
            <a:r>
              <a:rPr lang="ru-RU" sz="1200" dirty="0" smtClean="0"/>
              <a:t> район, 100170, Ташкент, Узбекистан.</a:t>
            </a:r>
            <a:r>
              <a:rPr lang="en-US" sz="1200" dirty="0" smtClean="0"/>
              <a:t> </a:t>
            </a:r>
          </a:p>
          <a:p>
            <a:endParaRPr lang="ru-RU" sz="1200" dirty="0" smtClean="0"/>
          </a:p>
          <a:p>
            <a:r>
              <a:rPr lang="ru-RU" sz="1200" dirty="0" smtClean="0"/>
              <a:t>Тел</a:t>
            </a:r>
            <a:r>
              <a:rPr lang="en-US" sz="1200" dirty="0" smtClean="0"/>
              <a:t>:     + 998 71 267 21 40/43/48</a:t>
            </a:r>
            <a:endParaRPr lang="ru-RU" sz="1200" dirty="0" smtClean="0"/>
          </a:p>
          <a:p>
            <a:r>
              <a:rPr lang="ru-RU" sz="1200" dirty="0" smtClean="0"/>
              <a:t>Факс</a:t>
            </a:r>
            <a:r>
              <a:rPr lang="en-US" sz="1200" dirty="0" smtClean="0"/>
              <a:t>:          + 998 71 267 21 64</a:t>
            </a:r>
          </a:p>
          <a:p>
            <a:endParaRPr lang="en-US" sz="1200" dirty="0" smtClean="0"/>
          </a:p>
          <a:p>
            <a:r>
              <a:rPr lang="en-US" sz="1200" b="1" dirty="0" smtClean="0"/>
              <a:t>E-mail: </a:t>
            </a:r>
            <a:r>
              <a:rPr lang="en-US" sz="1200" b="1" dirty="0" smtClean="0">
                <a:hlinkClick r:id="rId2"/>
              </a:rPr>
              <a:t>info@orientcap.uz</a:t>
            </a:r>
            <a:r>
              <a:rPr lang="en-US" sz="1200" b="1" dirty="0" smtClean="0"/>
              <a:t>      </a:t>
            </a:r>
          </a:p>
          <a:p>
            <a:r>
              <a:rPr lang="en-US" sz="1200" b="1" dirty="0" smtClean="0"/>
              <a:t>   Web: </a:t>
            </a:r>
            <a:r>
              <a:rPr lang="en-US" sz="1200" b="1" dirty="0" smtClean="0">
                <a:hlinkClick r:id="rId3"/>
              </a:rPr>
              <a:t>www.orientcap.uz</a:t>
            </a:r>
            <a:r>
              <a:rPr lang="en-US" sz="1200" b="1" dirty="0" smtClean="0"/>
              <a:t> </a:t>
            </a:r>
            <a:endParaRPr lang="ru-RU" sz="1200" dirty="0" smtClean="0"/>
          </a:p>
          <a:p>
            <a:endParaRPr lang="ru-RU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429132" y="1000100"/>
            <a:ext cx="2286016" cy="7755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chemeClr val="bg1"/>
                </a:solidFill>
              </a:rPr>
              <a:t>Orient Capital Management</a:t>
            </a:r>
            <a:endParaRPr lang="ru-RU" sz="1200" b="1" dirty="0" smtClean="0">
              <a:solidFill>
                <a:schemeClr val="bg1"/>
              </a:solidFill>
            </a:endParaRPr>
          </a:p>
          <a:p>
            <a:endParaRPr lang="en-GB" sz="1200" b="1" dirty="0" smtClean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Компания успешно начала свою деятельность в Узбекистане в марте 2006. Компания предоставляет полный пакет высококачественных </a:t>
            </a:r>
            <a:r>
              <a:rPr lang="ru-RU" sz="1000" dirty="0" err="1" smtClean="0">
                <a:solidFill>
                  <a:schemeClr val="bg1"/>
                </a:solidFill>
              </a:rPr>
              <a:t>инвестиционно</a:t>
            </a:r>
            <a:r>
              <a:rPr lang="ru-RU" sz="1000" dirty="0" smtClean="0">
                <a:solidFill>
                  <a:schemeClr val="bg1"/>
                </a:solidFill>
              </a:rPr>
              <a:t> - банковских услуг для портфельных и стратегических инвесторов работающим в Центральной Азии.</a:t>
            </a:r>
            <a:endParaRPr lang="en-GB" sz="1000" dirty="0" smtClean="0">
              <a:solidFill>
                <a:schemeClr val="bg1"/>
              </a:solidFill>
            </a:endParaRPr>
          </a:p>
          <a:p>
            <a:endParaRPr lang="en-GB" sz="1200" dirty="0" smtClean="0">
              <a:solidFill>
                <a:schemeClr val="bg1"/>
              </a:solidFill>
            </a:endParaRPr>
          </a:p>
          <a:p>
            <a:r>
              <a:rPr lang="ru-RU" sz="1200" b="1" dirty="0" err="1" smtClean="0">
                <a:solidFill>
                  <a:schemeClr val="bg1"/>
                </a:solidFill>
              </a:rPr>
              <a:t>Инвестиционно-банковские</a:t>
            </a:r>
            <a:r>
              <a:rPr lang="ru-RU" sz="1200" b="1" dirty="0" smtClean="0">
                <a:solidFill>
                  <a:schemeClr val="bg1"/>
                </a:solidFill>
              </a:rPr>
              <a:t> услуги:</a:t>
            </a:r>
          </a:p>
          <a:p>
            <a:endParaRPr lang="en-GB" sz="1200" b="1" dirty="0" smtClean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Консультирование и полное юридическое сопровождение стратегических инвестиций, приобретение блоков акций, выпуск и размещение ценных бумаг, сделок слияний и поглощений в Узбекистане.</a:t>
            </a:r>
            <a:endParaRPr lang="en-GB" sz="1000" dirty="0" smtClean="0">
              <a:solidFill>
                <a:schemeClr val="bg1"/>
              </a:solidFill>
            </a:endParaRPr>
          </a:p>
          <a:p>
            <a:endParaRPr lang="en-GB" sz="1100" b="1" dirty="0" smtClean="0">
              <a:solidFill>
                <a:schemeClr val="bg1"/>
              </a:solidFill>
            </a:endParaRPr>
          </a:p>
          <a:p>
            <a:r>
              <a:rPr lang="ru-RU" sz="1200" b="1" dirty="0" smtClean="0">
                <a:solidFill>
                  <a:schemeClr val="bg1"/>
                </a:solidFill>
              </a:rPr>
              <a:t>Аналитические услуги:</a:t>
            </a:r>
          </a:p>
          <a:p>
            <a:endParaRPr lang="en-GB" sz="1200" b="1" dirty="0" smtClean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Информационно аналитическая поддержка сделок по ценным бумагам, анализ макроэкономики, фондового рынка и компаний.</a:t>
            </a:r>
            <a:r>
              <a:rPr lang="en-GB" sz="1000" dirty="0" smtClean="0">
                <a:solidFill>
                  <a:schemeClr val="bg1"/>
                </a:solidFill>
              </a:rPr>
              <a:t>  </a:t>
            </a:r>
          </a:p>
          <a:p>
            <a:endParaRPr lang="en-GB" sz="1200" b="1" dirty="0" smtClean="0">
              <a:solidFill>
                <a:schemeClr val="bg1"/>
              </a:solidFill>
            </a:endParaRPr>
          </a:p>
          <a:p>
            <a:r>
              <a:rPr lang="en-GB" sz="1200" b="1" dirty="0" smtClean="0">
                <a:solidFill>
                  <a:schemeClr val="bg1"/>
                </a:solidFill>
              </a:rPr>
              <a:t>Orient securities:</a:t>
            </a:r>
            <a:endParaRPr lang="ru-RU" sz="1200" b="1" dirty="0" smtClean="0">
              <a:solidFill>
                <a:schemeClr val="bg1"/>
              </a:solidFill>
            </a:endParaRPr>
          </a:p>
          <a:p>
            <a:endParaRPr lang="en-GB" sz="1200" b="1" dirty="0" smtClean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ООО</a:t>
            </a:r>
            <a:r>
              <a:rPr lang="en-GB" sz="1000" dirty="0" smtClean="0">
                <a:solidFill>
                  <a:schemeClr val="bg1"/>
                </a:solidFill>
              </a:rPr>
              <a:t> Orient Securities </a:t>
            </a:r>
            <a:r>
              <a:rPr lang="ru-RU" sz="1000" dirty="0" smtClean="0">
                <a:solidFill>
                  <a:schemeClr val="bg1"/>
                </a:solidFill>
              </a:rPr>
              <a:t>предлагает полный спектр брокерских услуг на рынке ценных бумаг Узбекистана. </a:t>
            </a:r>
            <a:endParaRPr lang="en-GB" sz="1000" dirty="0" smtClean="0">
              <a:solidFill>
                <a:schemeClr val="bg1"/>
              </a:solidFill>
            </a:endParaRPr>
          </a:p>
          <a:p>
            <a:pPr algn="just"/>
            <a:endParaRPr lang="en-GB" sz="1100" dirty="0" smtClean="0">
              <a:solidFill>
                <a:schemeClr val="bg1"/>
              </a:solidFill>
            </a:endParaRPr>
          </a:p>
          <a:p>
            <a:r>
              <a:rPr lang="en-GB" sz="1200" b="1" dirty="0" smtClean="0">
                <a:solidFill>
                  <a:schemeClr val="bg1"/>
                </a:solidFill>
              </a:rPr>
              <a:t>Depository:</a:t>
            </a:r>
            <a:endParaRPr lang="ru-RU" sz="1200" b="1" dirty="0" smtClean="0">
              <a:solidFill>
                <a:schemeClr val="bg1"/>
              </a:solidFill>
            </a:endParaRPr>
          </a:p>
          <a:p>
            <a:endParaRPr lang="ru-RU" sz="1200" b="1" dirty="0" smtClean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ООО</a:t>
            </a:r>
            <a:r>
              <a:rPr lang="en-GB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</a:rPr>
              <a:t>Биринчи</a:t>
            </a:r>
            <a:r>
              <a:rPr lang="ru-RU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</a:rPr>
              <a:t>Банклараро</a:t>
            </a:r>
            <a:r>
              <a:rPr lang="ru-RU" sz="1000" dirty="0" smtClean="0">
                <a:solidFill>
                  <a:schemeClr val="bg1"/>
                </a:solidFill>
              </a:rPr>
              <a:t> Депозитарий</a:t>
            </a:r>
            <a:r>
              <a:rPr lang="en-GB" sz="1000" dirty="0" smtClean="0">
                <a:solidFill>
                  <a:schemeClr val="bg1"/>
                </a:solidFill>
              </a:rPr>
              <a:t> (</a:t>
            </a:r>
            <a:r>
              <a:rPr lang="ru-RU" sz="1000" dirty="0" smtClean="0">
                <a:solidFill>
                  <a:schemeClr val="bg1"/>
                </a:solidFill>
              </a:rPr>
              <a:t>ББД</a:t>
            </a:r>
            <a:r>
              <a:rPr lang="en-GB" sz="1000" dirty="0" smtClean="0">
                <a:solidFill>
                  <a:schemeClr val="bg1"/>
                </a:solidFill>
              </a:rPr>
              <a:t>)</a:t>
            </a:r>
            <a:r>
              <a:rPr lang="ru-RU" sz="1000" dirty="0" smtClean="0">
                <a:solidFill>
                  <a:schemeClr val="bg1"/>
                </a:solidFill>
              </a:rPr>
              <a:t> третий крупнейший депозитарий в Узбекистане. </a:t>
            </a:r>
            <a:r>
              <a:rPr lang="en-GB" sz="1000" dirty="0" smtClean="0">
                <a:solidFill>
                  <a:schemeClr val="bg1"/>
                </a:solidFill>
              </a:rPr>
              <a:t>Orient Capital Management </a:t>
            </a:r>
            <a:r>
              <a:rPr lang="ru-RU" sz="1000" dirty="0" smtClean="0">
                <a:solidFill>
                  <a:schemeClr val="bg1"/>
                </a:solidFill>
              </a:rPr>
              <a:t>соучредитель и стратегический партнер БДД.</a:t>
            </a:r>
            <a:r>
              <a:rPr lang="en-GB" sz="1000" dirty="0" smtClean="0">
                <a:solidFill>
                  <a:schemeClr val="bg1"/>
                </a:solidFill>
              </a:rPr>
              <a:t>  </a:t>
            </a:r>
          </a:p>
          <a:p>
            <a:endParaRPr lang="en-GB" sz="1000" dirty="0" smtClean="0">
              <a:solidFill>
                <a:schemeClr val="bg1"/>
              </a:solidFill>
            </a:endParaRPr>
          </a:p>
          <a:p>
            <a:r>
              <a:rPr lang="en-GB" sz="1000" dirty="0" smtClean="0">
                <a:solidFill>
                  <a:schemeClr val="bg1"/>
                </a:solidFill>
              </a:rPr>
              <a:t>Web:       </a:t>
            </a:r>
            <a:r>
              <a:rPr lang="en-GB" sz="1000" dirty="0" smtClean="0">
                <a:solidFill>
                  <a:schemeClr val="bg1"/>
                </a:solidFill>
                <a:hlinkClick r:id="rId4"/>
              </a:rPr>
              <a:t>www.bbd.uz</a:t>
            </a:r>
            <a:endParaRPr lang="en-GB" sz="1000" dirty="0" smtClean="0">
              <a:solidFill>
                <a:schemeClr val="bg1"/>
              </a:solidFill>
            </a:endParaRPr>
          </a:p>
          <a:p>
            <a:r>
              <a:rPr lang="en-GB" sz="1000" dirty="0" smtClean="0">
                <a:solidFill>
                  <a:schemeClr val="bg1"/>
                </a:solidFill>
              </a:rPr>
              <a:t>E-mail:    </a:t>
            </a:r>
            <a:r>
              <a:rPr lang="en-GB" sz="1000" dirty="0" smtClean="0">
                <a:solidFill>
                  <a:schemeClr val="bg1"/>
                </a:solidFill>
                <a:hlinkClick r:id="rId5"/>
              </a:rPr>
              <a:t>bbd@albatros.uz</a:t>
            </a:r>
            <a:endParaRPr lang="en-GB" sz="1000" dirty="0" smtClean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Тел</a:t>
            </a:r>
            <a:r>
              <a:rPr lang="en-GB" sz="1000" dirty="0" smtClean="0">
                <a:solidFill>
                  <a:schemeClr val="bg1"/>
                </a:solidFill>
              </a:rPr>
              <a:t>: </a:t>
            </a:r>
            <a:r>
              <a:rPr lang="ru-RU" sz="1000" dirty="0" smtClean="0">
                <a:solidFill>
                  <a:schemeClr val="bg1"/>
                </a:solidFill>
              </a:rPr>
              <a:t>     </a:t>
            </a:r>
            <a:r>
              <a:rPr lang="en-GB" sz="1000" dirty="0" smtClean="0">
                <a:solidFill>
                  <a:schemeClr val="bg1"/>
                </a:solidFill>
              </a:rPr>
              <a:t> +998 71 233 06 52</a:t>
            </a:r>
          </a:p>
          <a:p>
            <a:r>
              <a:rPr lang="en-GB" sz="1000" dirty="0" smtClean="0">
                <a:solidFill>
                  <a:schemeClr val="bg1"/>
                </a:solidFill>
              </a:rPr>
              <a:t>               +998 71 233 29 07 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00595" y="642910"/>
            <a:ext cx="16225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/>
              <a:t>1 Ноября </a:t>
            </a:r>
            <a:r>
              <a:rPr lang="ru-RU" b="1" dirty="0" smtClean="0"/>
              <a:t>2011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endParaRPr lang="ru-RU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2516</TotalTime>
  <Words>644</Words>
  <Application>Microsoft Office PowerPoint</Application>
  <PresentationFormat>Экран (4:3)</PresentationFormat>
  <Paragraphs>228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Office Theme</vt:lpstr>
      <vt:lpstr> 1 Ноября 2011 </vt:lpstr>
      <vt:lpstr>Слайд 2</vt:lpstr>
      <vt:lpstr>Слайд 3</vt:lpstr>
    </vt:vector>
  </TitlesOfParts>
  <Company>Orient Capital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Alexey.Kim</dc:creator>
  <cp:lastModifiedBy>Shin</cp:lastModifiedBy>
  <cp:revision>318</cp:revision>
  <dcterms:created xsi:type="dcterms:W3CDTF">2010-01-19T06:12:24Z</dcterms:created>
  <dcterms:modified xsi:type="dcterms:W3CDTF">2011-11-01T12:59:34Z</dcterms:modified>
</cp:coreProperties>
</file>